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8" r:id="rId3"/>
    <p:sldId id="257" r:id="rId4"/>
    <p:sldId id="259" r:id="rId5"/>
    <p:sldId id="264" r:id="rId6"/>
    <p:sldId id="265" r:id="rId7"/>
    <p:sldId id="263" r:id="rId8"/>
    <p:sldId id="260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93E6D5-FAFD-25D2-11D4-88FC559910C9}" v="35" dt="2026-01-19T07:47:14.418"/>
    <p1510:client id="{65F641FE-83B4-50B3-58B7-730AD24C4C2C}" v="258" dt="2026-01-19T07:29:41.610"/>
    <p1510:client id="{B598D3D0-1150-397A-4E5B-B77574EAB7B6}" v="155" dt="2026-01-19T05:37:46.531"/>
    <p1510:client id="{D6C42BA6-D6AC-B58C-EC2A-5EEE14A85B01}" v="22" dt="2026-01-19T07:33:15.566"/>
    <p1510:client id="{FA6E2C39-B99C-7F4C-BA1E-A7BDFCE2C73E}" v="13" dt="2026-01-19T07:49:05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9T07:29:36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7134 10809 16383 0 0,'4'0'0'0'0,"6"0"0"0"0,10 0 0 0 0,13 0 0 0 0,7 0 0 0 0,-1 0 0 0 0,-1 0 0 0 0,-4 0 0 0 0,-4 0 0 0 0,-1 0 0 0 0,1 0 0 0 0,1 0 0 0 0,-1 0 0 0 0,-1 0 0 0 0,-2 0 0 0 0,-1 0 0 0 0,0 0 0 0 0,-1 0 0 0 0,0 0 0 0 0,-1 0 0 0 0,1 0 0 0 0,0 0 0 0 0,-1 0 0 0 0,1 0 0 0 0,0 0 0 0 0,0 0 0 0 0,0 0 0 0 0,0 0 0 0 0,0 0 0 0 0,-1 0 0 0 0,-3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83F1-BF6E-4A98-8153-BAC9ABDE7CE3}" type="datetimeFigureOut">
              <a:rPr lang="en-US" dirty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17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E5A2-57A1-4629-B29D-D386573AF9F3}" type="datetimeFigureOut">
              <a:rPr lang="en-US" dirty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1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485-1B57-41B4-A998-97848CC136C2}" type="datetimeFigureOut">
              <a:rPr lang="en-US" dirty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1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6E92-E5C8-4FF8-B2BE-A516F6A1724E}" type="datetimeFigureOut">
              <a:rPr lang="en-US" dirty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7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B232-C681-46A2-B21F-2BD21E9CA134}" type="datetimeFigureOut">
              <a:rPr lang="en-US" dirty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1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E26E-66F9-4E5F-9E07-CA7CDB200281}" type="datetimeFigureOut">
              <a:rPr lang="en-US" dirty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4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A01C-F286-49E7-998E-3D5BB613F99A}" type="datetimeFigureOut">
              <a:rPr lang="en-US" dirty="0"/>
              <a:t>1/19/26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2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2C0A-F771-42D9-AAB0-90C3A2B0FEAD}" type="datetimeFigureOut">
              <a:rPr lang="en-US" dirty="0"/>
              <a:t>1/19/26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6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A270-409D-4410-9649-B7481576446C}" type="datetimeFigureOut">
              <a:rPr lang="en-US" dirty="0"/>
              <a:t>1/19/26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6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0AA3-798A-4433-8927-6E115914B6EF}" type="datetimeFigureOut">
              <a:rPr lang="en-US" dirty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00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2871-0F85-43DC-99D7-CA8E7437E2EC}" type="datetimeFigureOut">
              <a:rPr lang="en-US" dirty="0"/>
              <a:t>1/19/26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3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E857DF4D-D974-434D-9D64-40B7405DF5F0}" type="datetimeFigureOut">
              <a:rPr lang="en-US" dirty="0"/>
              <a:t>1/19/26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778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pos="576">
          <p15:clr>
            <a:srgbClr val="F26B43"/>
          </p15:clr>
        </p15:guide>
        <p15:guide id="6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CCC5E8-6578-4530-0CC1-515725B76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252" y="2070847"/>
            <a:ext cx="3945376" cy="760489"/>
          </a:xfrm>
        </p:spPr>
        <p:txBody>
          <a:bodyPr>
            <a:normAutofit/>
          </a:bodyPr>
          <a:lstStyle/>
          <a:p>
            <a:r>
              <a:rPr lang="ja-JP" altLang="en-US" b="1">
                <a:ea typeface="游ゴシック Light"/>
              </a:rPr>
              <a:t>課題管理アプリ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A83B17E-6823-267C-E75F-24F6C00BB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6832010" cy="1018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游ゴシック"/>
              </a:rPr>
              <a:t>チーム名：２２</a:t>
            </a:r>
          </a:p>
          <a:p>
            <a:r>
              <a:rPr lang="ja-JP" altLang="en-US">
                <a:ea typeface="游ゴシック"/>
              </a:rPr>
              <a:t>メンバー：　2272018遠藤颯人　2271019大脇宇真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673F5F-CA01-17D7-74FE-88079464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416" y="581305"/>
            <a:ext cx="5353050" cy="4010025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FF5CE5B-837F-34EF-052F-A5FAD7BFB167}"/>
              </a:ext>
            </a:extLst>
          </p:cNvPr>
          <p:cNvSpPr/>
          <p:nvPr/>
        </p:nvSpPr>
        <p:spPr>
          <a:xfrm>
            <a:off x="751845" y="1516016"/>
            <a:ext cx="4745254" cy="1873451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686CA33-04A7-0D22-4100-A5A1339B6450}"/>
              </a:ext>
            </a:extLst>
          </p:cNvPr>
          <p:cNvSpPr txBox="1"/>
          <p:nvPr/>
        </p:nvSpPr>
        <p:spPr>
          <a:xfrm>
            <a:off x="927706" y="5609136"/>
            <a:ext cx="51701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b="1"/>
              <a:t>Github</a:t>
            </a:r>
            <a:r>
              <a:rPr lang="ja-JP" altLang="en-US"/>
              <a:t>コード：</a:t>
            </a:r>
            <a:r>
              <a:rPr lang="ja-JP">
                <a:ea typeface="+mn-lt"/>
                <a:cs typeface="+mn-lt"/>
              </a:rPr>
              <a:t>https://github.com/do0801/22.git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595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C6BD86-A97B-A815-F3CB-BFFDBF4B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ea typeface="游ゴシック Light"/>
              </a:rPr>
              <a:t>ストーリーボード</a:t>
            </a:r>
            <a:endParaRPr lang="ja-JP" altLang="en-US" b="1">
              <a:ea typeface="ＭＳ Ｐゴシック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BA6F49-240D-5BD7-9C61-F68B0B6E6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110935"/>
            <a:ext cx="8247530" cy="197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2400"/>
              <a:t>学校が終わって、家でゆっくりすると、ついつい課題を提出し忘れてしまうことがありますよね。課題の管理が簡単に出来ればとても便利なのでは？</a:t>
            </a: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6BA6BFDD-6E7F-5B26-4967-652897609DA7}"/>
              </a:ext>
            </a:extLst>
          </p:cNvPr>
          <p:cNvSpPr/>
          <p:nvPr/>
        </p:nvSpPr>
        <p:spPr>
          <a:xfrm>
            <a:off x="4493053" y="3681897"/>
            <a:ext cx="776496" cy="8257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0B347C-80BB-63C9-6F01-D31A88A94709}"/>
              </a:ext>
            </a:extLst>
          </p:cNvPr>
          <p:cNvSpPr txBox="1"/>
          <p:nvPr/>
        </p:nvSpPr>
        <p:spPr>
          <a:xfrm>
            <a:off x="761674" y="4959271"/>
            <a:ext cx="83480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/>
              <a:t>課題を一目で見て、分かるアプリを作ろう！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E0C8AE5-AA24-9578-41D9-01A2AE4CB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510" y="2367703"/>
            <a:ext cx="2658277" cy="2122253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A753937-77E8-24F7-275E-FFACBC2946E2}"/>
              </a:ext>
            </a:extLst>
          </p:cNvPr>
          <p:cNvSpPr/>
          <p:nvPr/>
        </p:nvSpPr>
        <p:spPr>
          <a:xfrm>
            <a:off x="447054" y="4597341"/>
            <a:ext cx="8972845" cy="130648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6424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905AEAE-9A52-C823-EF9B-2B9C324B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041" y="1786778"/>
            <a:ext cx="6172200" cy="49339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354778C-9EBB-E78B-CEC6-DEFD1598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ea typeface="游ゴシック Light"/>
              </a:rPr>
              <a:t>ペルソナ（マーケティング）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228D4D-2456-EBB2-F592-96BB152A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1" y="2352983"/>
            <a:ext cx="5889812" cy="3382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3200"/>
              <a:t>ターゲット：大学生</a:t>
            </a:r>
          </a:p>
          <a:p>
            <a:endParaRPr lang="ja-JP" altLang="en-US" sz="3200"/>
          </a:p>
          <a:p>
            <a:r>
              <a:rPr lang="ja-JP" altLang="en-US" sz="3200"/>
              <a:t>明日やろう～と思って忘れてしまう前に、アプリに科目名を登録するだけでＯＫ！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3623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741F7F-F5FC-E04F-CC1A-B7F137D3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ea typeface="游ゴシック Light"/>
              </a:rPr>
              <a:t>UI（ユーザーインターフェース）</a:t>
            </a:r>
            <a:endParaRPr kumimoji="1" lang="ja-JP" altLang="en-US" b="1"/>
          </a:p>
        </p:txBody>
      </p:sp>
      <p:pic>
        <p:nvPicPr>
          <p:cNvPr id="4" name="コンテンツ プレースホルダー 3" descr="テーブル&#10;&#10;AI 生成コンテンツは間違っている可能性があります。">
            <a:extLst>
              <a:ext uri="{FF2B5EF4-FFF2-40B4-BE49-F238E27FC236}">
                <a16:creationId xmlns:a16="http://schemas.microsoft.com/office/drawing/2014/main" id="{7EB47CEC-865E-7D51-61CE-1E30AC02B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258" y="2227477"/>
            <a:ext cx="8101341" cy="3714352"/>
          </a:xfrm>
          <a:prstGeom prst="rect">
            <a:avLst/>
          </a:prstGeom>
        </p:spPr>
      </p:pic>
      <p:sp>
        <p:nvSpPr>
          <p:cNvPr id="5" name="フローチャート: 結合子 4">
            <a:extLst>
              <a:ext uri="{FF2B5EF4-FFF2-40B4-BE49-F238E27FC236}">
                <a16:creationId xmlns:a16="http://schemas.microsoft.com/office/drawing/2014/main" id="{E14E27CF-B460-AA1D-C53A-677906EB95A6}"/>
              </a:ext>
            </a:extLst>
          </p:cNvPr>
          <p:cNvSpPr/>
          <p:nvPr/>
        </p:nvSpPr>
        <p:spPr>
          <a:xfrm>
            <a:off x="6752041" y="4425912"/>
            <a:ext cx="825797" cy="456037"/>
          </a:xfrm>
          <a:prstGeom prst="flowChartConnector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0C4EB3F-7A12-313B-16A5-08AD6FB9374C}"/>
              </a:ext>
            </a:extLst>
          </p:cNvPr>
          <p:cNvCxnSpPr/>
          <p:nvPr/>
        </p:nvCxnSpPr>
        <p:spPr>
          <a:xfrm flipH="1">
            <a:off x="7483524" y="2915564"/>
            <a:ext cx="2510307" cy="147562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DBA083-CC0B-03B2-039B-5EFEDB3A4FE5}"/>
              </a:ext>
            </a:extLst>
          </p:cNvPr>
          <p:cNvSpPr txBox="1"/>
          <p:nvPr/>
        </p:nvSpPr>
        <p:spPr>
          <a:xfrm>
            <a:off x="10009282" y="2554706"/>
            <a:ext cx="1900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/>
              <a:t>期限切れの物は</a:t>
            </a:r>
            <a:r>
              <a:rPr lang="ja-JP" altLang="en-US">
                <a:solidFill>
                  <a:srgbClr val="FF0000"/>
                </a:solidFill>
              </a:rPr>
              <a:t>赤</a:t>
            </a:r>
            <a:r>
              <a:rPr lang="ja-JP" altLang="en-US"/>
              <a:t>になる</a:t>
            </a:r>
            <a:endParaRPr lang="ja-JP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24E05A91-8F4D-912F-AB3C-B865ECEA641F}"/>
                  </a:ext>
                </a:extLst>
              </p14:cNvPr>
              <p14:cNvContentPartPr/>
              <p14:nvPr/>
            </p14:nvContentPartPr>
            <p14:xfrm>
              <a:off x="2423832" y="4481232"/>
              <a:ext cx="294833" cy="12326"/>
            </p14:xfrm>
          </p:contentPart>
        </mc:Choice>
        <mc:Fallback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24E05A91-8F4D-912F-AB3C-B865ECEA64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5854" y="3864932"/>
                <a:ext cx="330429" cy="12326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C20EA168-16AB-EB55-E91F-508532A29EF2}"/>
              </a:ext>
            </a:extLst>
          </p:cNvPr>
          <p:cNvSpPr/>
          <p:nvPr/>
        </p:nvSpPr>
        <p:spPr>
          <a:xfrm>
            <a:off x="5131809" y="4084163"/>
            <a:ext cx="838122" cy="1602293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F1B1B48B-86AC-498A-C575-BC25ABAD52A8}"/>
              </a:ext>
            </a:extLst>
          </p:cNvPr>
          <p:cNvCxnSpPr/>
          <p:nvPr/>
        </p:nvCxnSpPr>
        <p:spPr>
          <a:xfrm flipH="1" flipV="1">
            <a:off x="5997843" y="5724515"/>
            <a:ext cx="1503936" cy="576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42717E-E07C-36C5-99E1-EA0A8FC0EAE3}"/>
              </a:ext>
            </a:extLst>
          </p:cNvPr>
          <p:cNvSpPr txBox="1"/>
          <p:nvPr/>
        </p:nvSpPr>
        <p:spPr>
          <a:xfrm>
            <a:off x="7464631" y="6014747"/>
            <a:ext cx="20774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/>
              <a:t>やったかどうかの確認ができる</a:t>
            </a:r>
          </a:p>
        </p:txBody>
      </p:sp>
    </p:spTree>
    <p:extLst>
      <p:ext uri="{BB962C8B-B14F-4D97-AF65-F5344CB8AC3E}">
        <p14:creationId xmlns:p14="http://schemas.microsoft.com/office/powerpoint/2010/main" val="286907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4748" y="1131787"/>
            <a:ext cx="6290505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 b="1"/>
            </a:pPr>
            <a:r>
              <a:rPr sz="4000" err="1"/>
              <a:t>TaskBoard</a:t>
            </a:r>
            <a:r>
              <a:rPr sz="4000"/>
              <a:t> </a:t>
            </a:r>
            <a:r>
              <a:rPr sz="4000" err="1"/>
              <a:t>システム構成図</a:t>
            </a:r>
            <a:endParaRPr sz="4000"/>
          </a:p>
        </p:txBody>
      </p:sp>
      <p:sp>
        <p:nvSpPr>
          <p:cNvPr id="3" name="Rounded Rectangle 2"/>
          <p:cNvSpPr/>
          <p:nvPr/>
        </p:nvSpPr>
        <p:spPr>
          <a:xfrm>
            <a:off x="1943244" y="2231366"/>
            <a:ext cx="2743200" cy="1463040"/>
          </a:xfrm>
          <a:prstGeom prst="roundRect">
            <a:avLst/>
          </a:prstGeom>
          <a:solidFill>
            <a:srgbClr val="FAFAFC"/>
          </a:solidFill>
          <a:ln w="25400">
            <a:solidFill>
              <a:srgbClr val="006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600" b="1">
                <a:solidFill>
                  <a:srgbClr val="0066CC"/>
                </a:solidFill>
              </a:defRPr>
            </a:pPr>
            <a:r>
              <a:rPr sz="1600"/>
              <a:t>クライアント</a:t>
            </a:r>
          </a:p>
          <a:p>
            <a:pPr lvl="1">
              <a:defRPr sz="1100">
                <a:solidFill>
                  <a:srgbClr val="282828"/>
                </a:solidFill>
              </a:defRPr>
            </a:pPr>
            <a:r>
              <a:rPr sz="1100"/>
              <a:t>Webブラウザ</a:t>
            </a:r>
          </a:p>
          <a:p>
            <a:pPr lvl="1">
              <a:defRPr sz="1100">
                <a:solidFill>
                  <a:srgbClr val="282828"/>
                </a:solidFill>
              </a:defRPr>
            </a:pPr>
            <a:r>
              <a:rPr sz="1100"/>
              <a:t>http://localhost:5001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63735" y="1841926"/>
            <a:ext cx="4754880" cy="2194560"/>
          </a:xfrm>
          <a:prstGeom prst="roundRect">
            <a:avLst/>
          </a:prstGeom>
          <a:solidFill>
            <a:srgbClr val="FAFAFC"/>
          </a:solidFill>
          <a:ln w="25400">
            <a:solidFill>
              <a:srgbClr val="0099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600" b="1">
                <a:solidFill>
                  <a:srgbClr val="009966"/>
                </a:solidFill>
              </a:defRPr>
            </a:pPr>
            <a:r>
              <a:rPr sz="1600"/>
              <a:t>アプリケーション（Flask）</a:t>
            </a:r>
          </a:p>
          <a:p>
            <a:pPr lvl="1">
              <a:defRPr sz="1100">
                <a:solidFill>
                  <a:srgbClr val="282828"/>
                </a:solidFill>
              </a:defRPr>
            </a:pPr>
            <a:r>
              <a:rPr sz="1100"/>
              <a:t>Python / Flask</a:t>
            </a:r>
          </a:p>
          <a:p>
            <a:pPr lvl="1">
              <a:defRPr sz="1100">
                <a:solidFill>
                  <a:srgbClr val="282828"/>
                </a:solidFill>
              </a:defRPr>
            </a:pPr>
            <a:r>
              <a:rPr sz="1100"/>
              <a:t>SQLAlchemy</a:t>
            </a:r>
          </a:p>
          <a:p>
            <a:pPr lvl="1">
              <a:defRPr sz="1100">
                <a:solidFill>
                  <a:srgbClr val="282828"/>
                </a:solidFill>
              </a:defRPr>
            </a:pPr>
            <a:r>
              <a:rPr sz="1100"/>
              <a:t>ルーティング + HTML表示</a:t>
            </a:r>
          </a:p>
          <a:p>
            <a:pPr lvl="1">
              <a:defRPr sz="1100">
                <a:solidFill>
                  <a:srgbClr val="282828"/>
                </a:solidFill>
              </a:defRPr>
            </a:pPr>
            <a:r>
              <a:rPr sz="1100"/>
              <a:t>DATABASE_URL でDB接続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54128" y="4350014"/>
            <a:ext cx="4754880" cy="1554480"/>
          </a:xfrm>
          <a:prstGeom prst="roundRect">
            <a:avLst/>
          </a:prstGeom>
          <a:solidFill>
            <a:srgbClr val="FAFAFC"/>
          </a:solidFill>
          <a:ln w="25400">
            <a:solidFill>
              <a:srgbClr val="A07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600" b="1">
                <a:solidFill>
                  <a:srgbClr val="A07800"/>
                </a:solidFill>
              </a:defRPr>
            </a:pPr>
            <a:r>
              <a:rPr sz="1600"/>
              <a:t>データベース（PostgreSQL）</a:t>
            </a:r>
          </a:p>
          <a:p>
            <a:pPr lvl="1">
              <a:defRPr sz="1100">
                <a:solidFill>
                  <a:srgbClr val="282828"/>
                </a:solidFill>
              </a:defRPr>
            </a:pPr>
            <a:r>
              <a:rPr sz="1100"/>
              <a:t>Docker Compose で起動</a:t>
            </a:r>
          </a:p>
          <a:p>
            <a:pPr lvl="1">
              <a:defRPr sz="1100">
                <a:solidFill>
                  <a:srgbClr val="282828"/>
                </a:solidFill>
              </a:defRPr>
            </a:pPr>
            <a:r>
              <a:rPr sz="1100"/>
              <a:t>ポート: 5432</a:t>
            </a:r>
          </a:p>
          <a:p>
            <a:pPr lvl="1">
              <a:defRPr sz="1100">
                <a:solidFill>
                  <a:srgbClr val="282828"/>
                </a:solidFill>
              </a:defRPr>
            </a:pPr>
            <a:r>
              <a:rPr sz="1100"/>
              <a:t>projects / tasks / users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4815840" y="0"/>
            <a:ext cx="365760" cy="0"/>
          </a:xfrm>
          <a:prstGeom prst="line">
            <a:avLst/>
          </a:prstGeom>
          <a:ln w="25400">
            <a:solidFill>
              <a:srgbClr val="505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5918" y="1359811"/>
            <a:ext cx="126829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>
                <a:solidFill>
                  <a:srgbClr val="505050"/>
                </a:solidFill>
              </a:defRPr>
            </a:pPr>
            <a:r>
              <a:rPr sz="1100"/>
              <a:t>HTTP (GET/POST)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76117" y="3691092"/>
            <a:ext cx="94288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>
                <a:solidFill>
                  <a:srgbClr val="505050"/>
                </a:solidFill>
              </a:defRPr>
            </a:pPr>
            <a:r>
              <a:rPr sz="1100"/>
              <a:t>SQL (CRUD)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22940" y="4049527"/>
            <a:ext cx="5217256" cy="2184207"/>
          </a:xfrm>
          <a:prstGeom prst="rect">
            <a:avLst/>
          </a:prstGeom>
          <a:noFill/>
          <a:ln w="15240">
            <a:solidFill>
              <a:srgbClr val="A0A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128117" y="4053552"/>
            <a:ext cx="9060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787878"/>
                </a:solidFill>
              </a:defRPr>
            </a:pPr>
            <a:r>
              <a:rPr sz="1100"/>
              <a:t>Docker環境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2640" y="6217920"/>
            <a:ext cx="547457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>
                <a:solidFill>
                  <a:srgbClr val="5A5A5A"/>
                </a:solidFill>
              </a:defRPr>
            </a:pPr>
            <a:r>
              <a:rPr sz="1100"/>
              <a:t>※ 開発・実行はローカル環境を想定。DBは Docker、アプリは Python で起動する。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6030" y="1275560"/>
            <a:ext cx="3844322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 b="1"/>
            </a:pPr>
            <a:r>
              <a:rPr sz="4000" err="1"/>
              <a:t>TaskBoard</a:t>
            </a:r>
            <a:r>
              <a:rPr sz="4000"/>
              <a:t> </a:t>
            </a:r>
            <a:r>
              <a:rPr sz="4000" err="1"/>
              <a:t>ER図</a:t>
            </a:r>
            <a:endParaRPr sz="4000"/>
          </a:p>
        </p:txBody>
      </p:sp>
      <p:sp>
        <p:nvSpPr>
          <p:cNvPr id="3" name="Rounded Rectangle 2"/>
          <p:cNvSpPr/>
          <p:nvPr/>
        </p:nvSpPr>
        <p:spPr>
          <a:xfrm>
            <a:off x="1616590" y="2046186"/>
            <a:ext cx="2926080" cy="1920240"/>
          </a:xfrm>
          <a:prstGeom prst="roundRect">
            <a:avLst/>
          </a:prstGeom>
          <a:solidFill>
            <a:srgbClr val="FAFAFC"/>
          </a:solidFill>
          <a:ln w="25400">
            <a:solidFill>
              <a:srgbClr val="006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600" b="1">
                <a:solidFill>
                  <a:srgbClr val="0066CC"/>
                </a:solidFill>
              </a:defRPr>
            </a:pPr>
            <a:r>
              <a:rPr sz="1600">
                <a:solidFill>
                  <a:schemeClr val="tx1"/>
                </a:solidFill>
              </a:rPr>
              <a:t>PROJECTS</a:t>
            </a:r>
          </a:p>
          <a:p>
            <a:pPr lvl="1">
              <a:defRPr sz="1000"/>
            </a:pPr>
            <a:r>
              <a:rPr sz="1000">
                <a:solidFill>
                  <a:schemeClr val="tx1"/>
                </a:solidFill>
              </a:rPr>
              <a:t>id (PK)</a:t>
            </a:r>
          </a:p>
          <a:p>
            <a:pPr lvl="1">
              <a:defRPr sz="1000"/>
            </a:pPr>
            <a:r>
              <a:rPr sz="1000">
                <a:solidFill>
                  <a:schemeClr val="tx1"/>
                </a:solidFill>
              </a:rPr>
              <a:t>name</a:t>
            </a:r>
          </a:p>
          <a:p>
            <a:pPr lvl="1">
              <a:defRPr sz="1000"/>
            </a:pPr>
            <a:r>
              <a:rPr sz="1000">
                <a:solidFill>
                  <a:schemeClr val="tx1"/>
                </a:solidFill>
              </a:rPr>
              <a:t>description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167223" y="1915639"/>
            <a:ext cx="5038401" cy="2876047"/>
          </a:xfrm>
          <a:prstGeom prst="roundRect">
            <a:avLst/>
          </a:prstGeom>
          <a:solidFill>
            <a:srgbClr val="FAFAFC"/>
          </a:solidFill>
          <a:ln w="25400">
            <a:solidFill>
              <a:srgbClr val="0099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600" b="1">
                <a:solidFill>
                  <a:srgbClr val="009966"/>
                </a:solidFill>
              </a:defRPr>
            </a:pPr>
            <a:r>
              <a:rPr sz="1600">
                <a:solidFill>
                  <a:schemeClr val="tx1"/>
                </a:solidFill>
              </a:rPr>
              <a:t>TASKS</a:t>
            </a:r>
          </a:p>
          <a:p>
            <a:pPr lvl="1">
              <a:defRPr sz="1000"/>
            </a:pPr>
            <a:r>
              <a:rPr sz="1000">
                <a:solidFill>
                  <a:schemeClr val="tx1"/>
                </a:solidFill>
              </a:rPr>
              <a:t>id (PK)</a:t>
            </a:r>
          </a:p>
          <a:p>
            <a:pPr lvl="1">
              <a:defRPr sz="1000"/>
            </a:pPr>
            <a:r>
              <a:rPr sz="1000" err="1">
                <a:solidFill>
                  <a:schemeClr val="tx1"/>
                </a:solidFill>
              </a:rPr>
              <a:t>project_id</a:t>
            </a:r>
            <a:r>
              <a:rPr sz="1000">
                <a:solidFill>
                  <a:schemeClr val="tx1"/>
                </a:solidFill>
              </a:rPr>
              <a:t> (FK → </a:t>
            </a:r>
            <a:r>
              <a:rPr sz="1000" err="1">
                <a:solidFill>
                  <a:schemeClr val="tx1"/>
                </a:solidFill>
              </a:rPr>
              <a:t>projects.id</a:t>
            </a:r>
            <a:r>
              <a:rPr sz="1000">
                <a:solidFill>
                  <a:schemeClr val="tx1"/>
                </a:solidFill>
              </a:rPr>
              <a:t>)</a:t>
            </a:r>
          </a:p>
          <a:p>
            <a:pPr lvl="1">
              <a:defRPr sz="1000"/>
            </a:pPr>
            <a:r>
              <a:rPr sz="1000">
                <a:solidFill>
                  <a:schemeClr val="tx1"/>
                </a:solidFill>
              </a:rPr>
              <a:t>title</a:t>
            </a:r>
          </a:p>
          <a:p>
            <a:pPr lvl="1">
              <a:defRPr sz="1000"/>
            </a:pPr>
            <a:r>
              <a:rPr sz="1000">
                <a:solidFill>
                  <a:schemeClr val="tx1"/>
                </a:solidFill>
              </a:rPr>
              <a:t>description</a:t>
            </a:r>
          </a:p>
          <a:p>
            <a:pPr lvl="1">
              <a:defRPr sz="1000"/>
            </a:pPr>
            <a:r>
              <a:rPr sz="1000">
                <a:solidFill>
                  <a:schemeClr val="tx1"/>
                </a:solidFill>
              </a:rPr>
              <a:t>status (TODO / DOING / DONE)</a:t>
            </a:r>
          </a:p>
          <a:p>
            <a:pPr lvl="1">
              <a:defRPr sz="1000"/>
            </a:pPr>
            <a:r>
              <a:rPr sz="1000">
                <a:solidFill>
                  <a:schemeClr val="tx1"/>
                </a:solidFill>
              </a:rPr>
              <a:t>priority (LOW / MID / HIGH)</a:t>
            </a:r>
          </a:p>
          <a:p>
            <a:pPr lvl="1">
              <a:defRPr sz="1000"/>
            </a:pPr>
            <a:r>
              <a:rPr sz="1000" err="1">
                <a:solidFill>
                  <a:schemeClr val="tx1"/>
                </a:solidFill>
              </a:rPr>
              <a:t>due_date</a:t>
            </a:r>
            <a:endParaRPr sz="1000">
              <a:solidFill>
                <a:schemeClr val="tx1"/>
              </a:solidFill>
            </a:endParaRPr>
          </a:p>
          <a:p>
            <a:pPr lvl="1">
              <a:defRPr sz="1000"/>
            </a:pPr>
            <a:r>
              <a:rPr sz="1000">
                <a:solidFill>
                  <a:schemeClr val="tx1"/>
                </a:solidFill>
              </a:rPr>
              <a:t>tags</a:t>
            </a:r>
          </a:p>
          <a:p>
            <a:pPr lvl="1">
              <a:defRPr sz="1000"/>
            </a:pPr>
            <a:r>
              <a:rPr sz="1000" err="1">
                <a:solidFill>
                  <a:schemeClr val="tx1"/>
                </a:solidFill>
              </a:rPr>
              <a:t>sort_order</a:t>
            </a:r>
            <a:endParaRPr sz="1000">
              <a:solidFill>
                <a:schemeClr val="tx1"/>
              </a:solidFill>
            </a:endParaRPr>
          </a:p>
          <a:p>
            <a:pPr lvl="1">
              <a:defRPr sz="1000"/>
            </a:pPr>
            <a:r>
              <a:rPr sz="1000" err="1">
                <a:solidFill>
                  <a:schemeClr val="tx1"/>
                </a:solidFill>
              </a:rPr>
              <a:t>created_at</a:t>
            </a:r>
            <a:endParaRPr sz="1000">
              <a:solidFill>
                <a:schemeClr val="tx1"/>
              </a:solidFill>
            </a:endParaRPr>
          </a:p>
          <a:p>
            <a:pPr lvl="1">
              <a:defRPr sz="1000"/>
            </a:pPr>
            <a:r>
              <a:rPr sz="1000" err="1">
                <a:solidFill>
                  <a:schemeClr val="tx1"/>
                </a:solidFill>
              </a:rPr>
              <a:t>updated_at</a:t>
            </a:r>
            <a:endParaRPr sz="1000">
              <a:solidFill>
                <a:schemeClr val="tx1"/>
              </a:solidFill>
            </a:endParaRPr>
          </a:p>
          <a:p>
            <a:pPr lvl="1">
              <a:defRPr sz="1000"/>
            </a:pPr>
            <a:r>
              <a:rPr sz="1000" err="1">
                <a:solidFill>
                  <a:schemeClr val="tx1"/>
                </a:solidFill>
              </a:rPr>
              <a:t>completed_at</a:t>
            </a:r>
            <a:endParaRPr sz="100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67864" y="4950987"/>
            <a:ext cx="4937760" cy="1737360"/>
          </a:xfrm>
          <a:prstGeom prst="roundRect">
            <a:avLst/>
          </a:prstGeom>
          <a:solidFill>
            <a:srgbClr val="FAFAFC"/>
          </a:solidFill>
          <a:ln w="25400">
            <a:solidFill>
              <a:srgbClr val="A0A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600" b="1">
                <a:solidFill>
                  <a:srgbClr val="A0A0A0"/>
                </a:solidFill>
              </a:defRPr>
            </a:pPr>
            <a:r>
              <a:rPr sz="1600" err="1">
                <a:solidFill>
                  <a:schemeClr val="tx1"/>
                </a:solidFill>
              </a:rPr>
              <a:t>USERS（将来拡張</a:t>
            </a:r>
            <a:r>
              <a:rPr sz="1600">
                <a:solidFill>
                  <a:schemeClr val="tx1"/>
                </a:solidFill>
              </a:rPr>
              <a:t>）</a:t>
            </a:r>
          </a:p>
          <a:p>
            <a:pPr lvl="1">
              <a:defRPr sz="1000"/>
            </a:pPr>
            <a:r>
              <a:rPr sz="1000">
                <a:solidFill>
                  <a:schemeClr val="tx1"/>
                </a:solidFill>
              </a:rPr>
              <a:t>id (PK)</a:t>
            </a:r>
          </a:p>
          <a:p>
            <a:pPr lvl="1">
              <a:defRPr sz="1000"/>
            </a:pPr>
            <a:r>
              <a:rPr sz="1000" err="1">
                <a:solidFill>
                  <a:schemeClr val="tx1"/>
                </a:solidFill>
              </a:rPr>
              <a:t>display_name</a:t>
            </a:r>
            <a:endParaRPr sz="1000">
              <a:solidFill>
                <a:schemeClr val="tx1"/>
              </a:solidFill>
            </a:endParaRPr>
          </a:p>
          <a:p>
            <a:pPr lvl="1">
              <a:defRPr sz="1000"/>
            </a:pPr>
            <a:r>
              <a:rPr sz="1000">
                <a:solidFill>
                  <a:schemeClr val="tx1"/>
                </a:solidFill>
              </a:rPr>
              <a:t>email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4815840" y="0"/>
            <a:ext cx="365760" cy="0"/>
          </a:xfrm>
          <a:prstGeom prst="line">
            <a:avLst/>
          </a:prstGeom>
          <a:ln w="19050">
            <a:solidFill>
              <a:srgbClr val="505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94396" y="1920240"/>
            <a:ext cx="26000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b="1"/>
            </a:pPr>
            <a:r>
              <a:rPr sz="110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8174" y="2468880"/>
            <a:ext cx="28405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b="1"/>
            </a:pPr>
            <a:r>
              <a:rPr sz="1100"/>
              <a:t>N</a:t>
            </a:r>
          </a:p>
        </p:txBody>
      </p:sp>
      <p:cxnSp>
        <p:nvCxnSpPr>
          <p:cNvPr id="9" name="Connector 8"/>
          <p:cNvCxnSpPr/>
          <p:nvPr/>
        </p:nvCxnSpPr>
        <p:spPr>
          <a:xfrm flipH="1" flipV="1">
            <a:off x="5181600" y="0"/>
            <a:ext cx="4937760" cy="0"/>
          </a:xfrm>
          <a:prstGeom prst="line">
            <a:avLst/>
          </a:prstGeom>
          <a:ln w="19050">
            <a:solidFill>
              <a:srgbClr val="505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897916" y="5394960"/>
            <a:ext cx="26000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b="1"/>
            </a:pPr>
            <a:r>
              <a:rPr sz="110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68174" y="2468880"/>
            <a:ext cx="28405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 b="1"/>
            </a:pPr>
            <a:r>
              <a:rPr sz="1100"/>
              <a:t>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C00376-63C6-56BF-9809-2F15CC86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操作動画</a:t>
            </a:r>
            <a:endParaRPr kumimoji="1" lang="ja-JP" altLang="en-US"/>
          </a:p>
        </p:txBody>
      </p:sp>
      <p:pic>
        <p:nvPicPr>
          <p:cNvPr id="7" name="画面収録 2026-01-19 16.42.12">
            <a:hlinkClick r:id="" action="ppaction://media"/>
            <a:extLst>
              <a:ext uri="{FF2B5EF4-FFF2-40B4-BE49-F238E27FC236}">
                <a16:creationId xmlns:a16="http://schemas.microsoft.com/office/drawing/2014/main" id="{8DF33504-DFA9-F6AA-F30C-18B8F884CE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6935" y="2057027"/>
            <a:ext cx="6636589" cy="4297363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E44EDC-EE9B-2EC5-BC06-15DC9C41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0FB23-CDBB-4DE8-BB62-5C7CFF5D407D}" type="datetime1">
              <a:rPr lang="ja-JP" altLang="en-US"/>
              <a:t>2026/1/19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E6E7B3-37DE-86B2-4403-3F8088F27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CB9534-3EC0-1256-4A89-D36F9CF0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dirty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7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D4997C-579F-2F6B-56E3-C9BB22507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ea typeface="游ゴシック Light"/>
              </a:rPr>
              <a:t>以上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E07100-97CB-1A01-65C7-BB5843F3A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647674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DashVTI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DashVTI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E0E31462-65AE-4087-9B94-B3347EE711B2}" vid="{CA8B31CB-369F-4872-A917-A9EAAF9182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Macintosh PowerPoint</Application>
  <PresentationFormat>ワイド画面</PresentationFormat>
  <Paragraphs>62</Paragraphs>
  <Slides>8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ＭＳ Ｐゴシック</vt:lpstr>
      <vt:lpstr>游ゴシック</vt:lpstr>
      <vt:lpstr>游ゴシック Light</vt:lpstr>
      <vt:lpstr>Arial</vt:lpstr>
      <vt:lpstr>Grandview Display</vt:lpstr>
      <vt:lpstr>DashVTI</vt:lpstr>
      <vt:lpstr>課題管理アプリ</vt:lpstr>
      <vt:lpstr>ストーリーボード</vt:lpstr>
      <vt:lpstr>ペルソナ（マーケティング）</vt:lpstr>
      <vt:lpstr>UI（ユーザーインターフェース）</vt:lpstr>
      <vt:lpstr>PowerPoint プレゼンテーション</vt:lpstr>
      <vt:lpstr>PowerPoint プレゼンテーション</vt:lpstr>
      <vt:lpstr>操作動画</vt:lpstr>
      <vt:lpstr>以上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遠藤 颯人</dc:creator>
  <cp:lastModifiedBy>遠藤 颯人</cp:lastModifiedBy>
  <cp:revision>1</cp:revision>
  <dcterms:created xsi:type="dcterms:W3CDTF">2026-01-16T01:22:46Z</dcterms:created>
  <dcterms:modified xsi:type="dcterms:W3CDTF">2026-01-19T07:49:05Z</dcterms:modified>
</cp:coreProperties>
</file>